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5" r:id="rId7"/>
    <p:sldId id="261" r:id="rId8"/>
    <p:sldId id="267" r:id="rId9"/>
    <p:sldId id="269" r:id="rId10"/>
    <p:sldId id="268" r:id="rId11"/>
    <p:sldId id="262" r:id="rId12"/>
    <p:sldId id="263" r:id="rId13"/>
    <p:sldId id="264" r:id="rId14"/>
    <p:sldId id="270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8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6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53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3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62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6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313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55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32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95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10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CAD82-FFD6-4F9B-A144-C3D00A72CE30}" type="datetimeFigureOut">
              <a:rPr lang="en-GB" smtClean="0"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33097-2F87-4F55-9C7F-BDCE0201F8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85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Mt5d5hSyv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Abnormal Psychology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Defining and explaining psychological abnormality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177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240884"/>
              </p:ext>
            </p:extLst>
          </p:nvPr>
        </p:nvGraphicFramePr>
        <p:xfrm>
          <a:off x="1691680" y="2060849"/>
          <a:ext cx="6120680" cy="4104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9205"/>
                <a:gridCol w="3311475"/>
              </a:tblGrid>
              <a:tr h="6815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Definitions of abnormality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5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Deviation </a:t>
                      </a:r>
                      <a:r>
                        <a:rPr lang="en-GB" sz="1800" dirty="0">
                          <a:effectLst/>
                        </a:rPr>
                        <a:t>from social norms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29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Failure </a:t>
                      </a:r>
                      <a:r>
                        <a:rPr lang="en-GB" sz="1800" dirty="0">
                          <a:effectLst/>
                        </a:rPr>
                        <a:t>to function adequately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5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Statistical </a:t>
                      </a:r>
                      <a:r>
                        <a:rPr lang="en-GB" sz="1800" dirty="0">
                          <a:effectLst/>
                        </a:rPr>
                        <a:t>infrequency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2997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Deviation </a:t>
                      </a:r>
                      <a:r>
                        <a:rPr lang="en-GB" sz="1800" dirty="0">
                          <a:effectLst/>
                        </a:rPr>
                        <a:t>from ideal mental health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66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On the board!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What is Abnormal?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altLang="en-US" dirty="0"/>
              <a:t>So you would be classed as </a:t>
            </a:r>
            <a:r>
              <a:rPr lang="en-GB" altLang="en-US" dirty="0" smtClean="0"/>
              <a:t>abnormal!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84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 smtClean="0"/>
              <a:t>Definitions of abnormality, including deviation from social norms, failure to function adequately and deviation from ideal mental health, and limitations of these definitions of psychological abnormality</a:t>
            </a:r>
            <a:endParaRPr lang="en-GB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en-GB" dirty="0" smtClean="0"/>
              <a:t>eviation from social norms</a:t>
            </a:r>
            <a:endParaRPr lang="en-GB" dirty="0"/>
          </a:p>
          <a:p>
            <a:r>
              <a:rPr lang="en-GB" dirty="0"/>
              <a:t>F</a:t>
            </a:r>
            <a:r>
              <a:rPr lang="en-GB" dirty="0" smtClean="0"/>
              <a:t>ailure to function adequately</a:t>
            </a:r>
          </a:p>
          <a:p>
            <a:r>
              <a:rPr lang="en-GB" dirty="0"/>
              <a:t>D</a:t>
            </a:r>
            <a:r>
              <a:rPr lang="en-GB" dirty="0" smtClean="0"/>
              <a:t>eviation from ideal mental health</a:t>
            </a:r>
          </a:p>
          <a:p>
            <a:endParaRPr lang="en-GB" dirty="0"/>
          </a:p>
          <a:p>
            <a:r>
              <a:rPr lang="en-GB" dirty="0" smtClean="0"/>
              <a:t>Limitations of these definitions of psychological abnormality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9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Deviation from social norms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dirty="0"/>
              <a:t>Expected ways of behaving in society</a:t>
            </a:r>
          </a:p>
          <a:p>
            <a:pPr>
              <a:defRPr/>
            </a:pPr>
            <a:r>
              <a:rPr lang="en-GB" dirty="0"/>
              <a:t>‘Rules’ of society:</a:t>
            </a:r>
          </a:p>
          <a:p>
            <a:pPr lvl="1">
              <a:defRPr/>
            </a:pPr>
            <a:r>
              <a:rPr lang="en-GB" dirty="0"/>
              <a:t>Written (explicit) laws</a:t>
            </a:r>
          </a:p>
          <a:p>
            <a:pPr lvl="1">
              <a:defRPr/>
            </a:pPr>
            <a:r>
              <a:rPr lang="en-GB" dirty="0"/>
              <a:t>Unwritten (implicit) but generally accepted way of behaving</a:t>
            </a:r>
          </a:p>
          <a:p>
            <a:pPr marL="457200" lvl="1" indent="0">
              <a:buNone/>
              <a:defRPr/>
            </a:pPr>
            <a:endParaRPr lang="en-GB" dirty="0"/>
          </a:p>
          <a:p>
            <a:pPr>
              <a:defRPr/>
            </a:pPr>
            <a:r>
              <a:rPr lang="en-GB" dirty="0"/>
              <a:t>E.g. Not standing too close to </a:t>
            </a:r>
            <a:r>
              <a:rPr lang="en-GB" dirty="0" smtClean="0"/>
              <a:t> someone </a:t>
            </a:r>
            <a:r>
              <a:rPr lang="en-GB" dirty="0"/>
              <a:t>when you are speaking </a:t>
            </a:r>
            <a:r>
              <a:rPr lang="en-GB" dirty="0" smtClean="0"/>
              <a:t>to them.</a:t>
            </a:r>
          </a:p>
          <a:p>
            <a:pPr>
              <a:defRPr/>
            </a:pPr>
            <a:r>
              <a:rPr lang="en-GB" dirty="0" smtClean="0"/>
              <a:t>Dressing is a particular way.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8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viation from social norms should be encourag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07" y="29522"/>
            <a:ext cx="44767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21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/>
              <a:t>“Whenever you find yourself on the side of the majority, it is time to pause and reflect.”― Mark Twain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8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/>
              <a:t>Social norms differ between cultures: </a:t>
            </a:r>
            <a:r>
              <a:rPr lang="en-GB" altLang="en-US" sz="2000" dirty="0"/>
              <a:t>Lip plates in the </a:t>
            </a:r>
            <a:r>
              <a:rPr lang="en-GB" altLang="en-US" sz="2000" dirty="0" err="1"/>
              <a:t>Suri</a:t>
            </a:r>
            <a:r>
              <a:rPr lang="en-GB" altLang="en-US" sz="2000" dirty="0"/>
              <a:t> tribe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Another limitation </a:t>
            </a:r>
            <a:r>
              <a:rPr lang="en-GB" sz="2000" dirty="0"/>
              <a:t>of </a:t>
            </a:r>
            <a:r>
              <a:rPr lang="en-GB" sz="2000" dirty="0" smtClean="0"/>
              <a:t>the deviation </a:t>
            </a:r>
            <a:r>
              <a:rPr lang="en-GB" sz="2000" dirty="0"/>
              <a:t>of social norms definition is that norms can vary over time. This means </a:t>
            </a:r>
            <a:r>
              <a:rPr lang="en-GB" sz="2000" dirty="0" smtClean="0"/>
              <a:t>that behaviour </a:t>
            </a:r>
            <a:r>
              <a:rPr lang="en-GB" sz="2000" dirty="0"/>
              <a:t>that would have been defined as abnormal in one era is no longer defined </a:t>
            </a:r>
            <a:r>
              <a:rPr lang="en-GB" sz="2000" dirty="0" smtClean="0"/>
              <a:t>as abnormal </a:t>
            </a:r>
            <a:r>
              <a:rPr lang="en-GB" sz="2000" dirty="0"/>
              <a:t>in another</a:t>
            </a:r>
            <a:r>
              <a:rPr lang="en-GB" sz="2000" dirty="0" smtClean="0"/>
              <a:t>. </a:t>
            </a:r>
            <a:r>
              <a:rPr lang="en-GB" sz="2000" dirty="0" err="1" smtClean="0"/>
              <a:t>Eg</a:t>
            </a:r>
            <a:r>
              <a:rPr lang="en-GB" sz="2000" dirty="0" smtClean="0"/>
              <a:t>: Homosexuality </a:t>
            </a:r>
            <a:r>
              <a:rPr lang="en-GB" sz="2000" dirty="0"/>
              <a:t>was classed as mental disorder until 1972</a:t>
            </a:r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Would a Tourette's sufferer mean that a person is abnormal?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658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Deviation from Ideal Mental Health: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This definition states that mentally healthy people possess </a:t>
            </a:r>
            <a:r>
              <a:rPr lang="en-GB" sz="2800" b="1" dirty="0"/>
              <a:t>certain </a:t>
            </a:r>
            <a:r>
              <a:rPr lang="en-GB" sz="2800" b="1" dirty="0" smtClean="0"/>
              <a:t>characteristics </a:t>
            </a:r>
            <a:r>
              <a:rPr lang="en-GB" sz="2800" dirty="0" smtClean="0"/>
              <a:t>and </a:t>
            </a:r>
            <a:r>
              <a:rPr lang="en-GB" sz="2800" dirty="0"/>
              <a:t>anyone who deviates from the </a:t>
            </a:r>
            <a:r>
              <a:rPr lang="en-GB" sz="2800" b="1" dirty="0"/>
              <a:t>ideal picture </a:t>
            </a:r>
            <a:r>
              <a:rPr lang="en-GB" sz="2800" dirty="0"/>
              <a:t>is abnormal. Such characteristics include: </a:t>
            </a:r>
            <a:r>
              <a:rPr lang="en-GB" sz="2800" b="1" dirty="0"/>
              <a:t>self actualisation</a:t>
            </a:r>
            <a:r>
              <a:rPr lang="en-GB" sz="2800" dirty="0"/>
              <a:t> (reaching your </a:t>
            </a:r>
            <a:r>
              <a:rPr lang="en-GB" sz="2800" dirty="0" smtClean="0"/>
              <a:t>potential</a:t>
            </a:r>
            <a:r>
              <a:rPr lang="en-GB" sz="2800" dirty="0"/>
              <a:t>), </a:t>
            </a:r>
            <a:r>
              <a:rPr lang="en-GB" sz="2800" b="1" dirty="0"/>
              <a:t>autonomy</a:t>
            </a:r>
            <a:r>
              <a:rPr lang="en-GB" sz="2800" dirty="0"/>
              <a:t> (the ability to function alone) and </a:t>
            </a:r>
            <a:r>
              <a:rPr lang="en-GB" sz="2800" b="1" dirty="0"/>
              <a:t>self esteem.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2117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Marie </a:t>
            </a:r>
            <a:r>
              <a:rPr lang="en-GB" dirty="0" err="1"/>
              <a:t>Jahoda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en-GB" dirty="0"/>
              <a:t>Marie </a:t>
            </a:r>
            <a:r>
              <a:rPr lang="en-GB" dirty="0" err="1"/>
              <a:t>Jahoda</a:t>
            </a:r>
            <a:r>
              <a:rPr lang="en-GB" dirty="0"/>
              <a:t> introduced this definition of abnormality asking why, if we can see that someone is physically unhealthy, why can’t we do the same for mental health?</a:t>
            </a:r>
          </a:p>
          <a:p>
            <a:pPr marL="0" indent="0" fontAlgn="base">
              <a:buNone/>
            </a:pPr>
            <a:r>
              <a:rPr lang="en-GB" dirty="0" err="1"/>
              <a:t>Jahoda</a:t>
            </a:r>
            <a:r>
              <a:rPr lang="en-GB" dirty="0"/>
              <a:t> came up with a list of 6 criteria you need to meet in order to not be “abnormal”:</a:t>
            </a:r>
          </a:p>
          <a:p>
            <a:pPr fontAlgn="base"/>
            <a:r>
              <a:rPr lang="en-GB" b="1" dirty="0" smtClean="0"/>
              <a:t>Self </a:t>
            </a:r>
            <a:r>
              <a:rPr lang="en-GB" b="1" dirty="0"/>
              <a:t>attitudes – </a:t>
            </a:r>
            <a:r>
              <a:rPr lang="en-GB" dirty="0"/>
              <a:t>Having high self-esteem and a personally identity</a:t>
            </a:r>
          </a:p>
          <a:p>
            <a:pPr fontAlgn="base"/>
            <a:r>
              <a:rPr lang="en-GB" b="1" dirty="0" smtClean="0"/>
              <a:t>Personal </a:t>
            </a:r>
            <a:r>
              <a:rPr lang="en-GB" b="1" dirty="0"/>
              <a:t>growth and self actualisation – </a:t>
            </a:r>
            <a:r>
              <a:rPr lang="en-GB" dirty="0"/>
              <a:t>How much you develop to </a:t>
            </a:r>
            <a:r>
              <a:rPr lang="en-GB" dirty="0" smtClean="0"/>
              <a:t>your </a:t>
            </a:r>
            <a:r>
              <a:rPr lang="en-GB" dirty="0"/>
              <a:t>full capabilities</a:t>
            </a:r>
          </a:p>
          <a:p>
            <a:pPr fontAlgn="base"/>
            <a:r>
              <a:rPr lang="en-GB" b="1" dirty="0" smtClean="0"/>
              <a:t>Integration </a:t>
            </a:r>
            <a:r>
              <a:rPr lang="en-GB" b="1" dirty="0"/>
              <a:t>– </a:t>
            </a:r>
            <a:r>
              <a:rPr lang="en-GB" dirty="0"/>
              <a:t>Being able to cope with stressful situations</a:t>
            </a:r>
          </a:p>
          <a:p>
            <a:pPr fontAlgn="base"/>
            <a:r>
              <a:rPr lang="en-GB" b="1" dirty="0" smtClean="0"/>
              <a:t>Autonomy </a:t>
            </a:r>
            <a:r>
              <a:rPr lang="en-GB" b="1" dirty="0"/>
              <a:t>– </a:t>
            </a:r>
            <a:r>
              <a:rPr lang="en-GB" dirty="0"/>
              <a:t>Being independent and able to look after yourself</a:t>
            </a:r>
          </a:p>
          <a:p>
            <a:pPr fontAlgn="base"/>
            <a:r>
              <a:rPr lang="en-GB" b="1" dirty="0" smtClean="0"/>
              <a:t>An</a:t>
            </a:r>
            <a:r>
              <a:rPr lang="en-GB" dirty="0"/>
              <a:t> </a:t>
            </a:r>
            <a:r>
              <a:rPr lang="en-GB" b="1" dirty="0"/>
              <a:t>accurate perception of reality – </a:t>
            </a:r>
            <a:r>
              <a:rPr lang="en-GB" dirty="0"/>
              <a:t>seeing life as it really is, not in a way no one else perceives it.</a:t>
            </a:r>
          </a:p>
          <a:p>
            <a:pPr fontAlgn="base"/>
            <a:r>
              <a:rPr lang="en-GB" b="1" dirty="0" smtClean="0"/>
              <a:t>Mastery </a:t>
            </a:r>
            <a:r>
              <a:rPr lang="en-GB" b="1" dirty="0"/>
              <a:t>of the environment – </a:t>
            </a:r>
            <a:r>
              <a:rPr lang="en-GB" dirty="0"/>
              <a:t>being able to adjust to new environments</a:t>
            </a:r>
            <a:r>
              <a:rPr lang="en-GB" dirty="0" smtClean="0"/>
              <a:t>.</a:t>
            </a:r>
          </a:p>
          <a:p>
            <a:pPr fontAlgn="base"/>
            <a:endParaRPr lang="en-GB" dirty="0"/>
          </a:p>
          <a:p>
            <a:pPr marL="0" indent="0" fontAlgn="base">
              <a:buNone/>
            </a:pPr>
            <a:r>
              <a:rPr lang="en-GB" dirty="0"/>
              <a:t>If you lack any of these things </a:t>
            </a:r>
            <a:r>
              <a:rPr lang="en-GB" dirty="0" err="1"/>
              <a:t>Jahoda</a:t>
            </a:r>
            <a:r>
              <a:rPr lang="en-GB" dirty="0"/>
              <a:t> said you are abnormal</a:t>
            </a:r>
          </a:p>
          <a:p>
            <a:endParaRPr lang="en-GB" dirty="0" smtClean="0"/>
          </a:p>
          <a:p>
            <a:r>
              <a:rPr lang="en-GB" dirty="0" smtClean="0"/>
              <a:t>Who here </a:t>
            </a:r>
            <a:r>
              <a:rPr lang="en-GB" smtClean="0"/>
              <a:t>is normal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39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Limitation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characteristics are very strict and it is unlikely that many people would be able to meet them all, thus being defined as abnormal.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definition was based on </a:t>
            </a:r>
            <a:r>
              <a:rPr lang="en-GB" dirty="0" err="1"/>
              <a:t>Jahoda’s</a:t>
            </a:r>
            <a:r>
              <a:rPr lang="en-GB" dirty="0"/>
              <a:t> views of psychological health and therefore represents a very Western view.</a:t>
            </a:r>
          </a:p>
        </p:txBody>
      </p:sp>
    </p:spTree>
    <p:extLst>
      <p:ext uri="{BB962C8B-B14F-4D97-AF65-F5344CB8AC3E}">
        <p14:creationId xmlns:p14="http://schemas.microsoft.com/office/powerpoint/2010/main" val="371305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Failure to function </a:t>
            </a:r>
            <a:r>
              <a:rPr lang="en-GB" dirty="0" smtClean="0"/>
              <a:t>adequately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Society has </a:t>
            </a:r>
            <a:r>
              <a:rPr lang="en-GB" b="1" dirty="0"/>
              <a:t>expectations and obligations </a:t>
            </a:r>
            <a:r>
              <a:rPr lang="en-GB" dirty="0"/>
              <a:t>about how one should </a:t>
            </a:r>
            <a:r>
              <a:rPr lang="en-GB" b="1" dirty="0"/>
              <a:t>live their </a:t>
            </a:r>
            <a:r>
              <a:rPr lang="en-GB" b="1" dirty="0" smtClean="0"/>
              <a:t>lives </a:t>
            </a:r>
            <a:r>
              <a:rPr lang="en-GB" dirty="0" smtClean="0"/>
              <a:t>and</a:t>
            </a:r>
            <a:r>
              <a:rPr lang="en-GB" dirty="0"/>
              <a:t> </a:t>
            </a:r>
            <a:r>
              <a:rPr lang="en-GB" b="1" dirty="0"/>
              <a:t>contribute </a:t>
            </a:r>
            <a:r>
              <a:rPr lang="en-GB" dirty="0"/>
              <a:t>to society and if people do not meet the obligations they are considered abnormal.</a:t>
            </a:r>
          </a:p>
        </p:txBody>
      </p:sp>
    </p:spTree>
    <p:extLst>
      <p:ext uri="{BB962C8B-B14F-4D97-AF65-F5344CB8AC3E}">
        <p14:creationId xmlns:p14="http://schemas.microsoft.com/office/powerpoint/2010/main" val="97898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Failure to Function </a:t>
            </a:r>
            <a:r>
              <a:rPr lang="en-GB" dirty="0" smtClean="0"/>
              <a:t>Adequately:</a:t>
            </a:r>
            <a:br>
              <a:rPr lang="en-GB" dirty="0" smtClean="0"/>
            </a:br>
            <a:r>
              <a:rPr lang="en-GB" dirty="0" smtClean="0"/>
              <a:t>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Context </a:t>
            </a:r>
            <a:r>
              <a:rPr lang="en-GB" dirty="0"/>
              <a:t>is very important when deciding whether someone is functioning adequately;</a:t>
            </a:r>
          </a:p>
          <a:p>
            <a:r>
              <a:rPr lang="en-GB" dirty="0"/>
              <a:t>what may seem irrational in one context can be seen as rational in another. </a:t>
            </a:r>
            <a:r>
              <a:rPr lang="en-GB" dirty="0" smtClean="0"/>
              <a:t>This limits </a:t>
            </a:r>
            <a:r>
              <a:rPr lang="en-GB" dirty="0"/>
              <a:t>the definition.</a:t>
            </a:r>
          </a:p>
          <a:p>
            <a:r>
              <a:rPr lang="en-GB" dirty="0" smtClean="0"/>
              <a:t>Cultural </a:t>
            </a:r>
            <a:r>
              <a:rPr lang="en-GB" dirty="0"/>
              <a:t>relativism is an issue, what is considered adequate in one culture is </a:t>
            </a:r>
            <a:r>
              <a:rPr lang="en-GB" dirty="0" smtClean="0"/>
              <a:t>not necessarily </a:t>
            </a:r>
            <a:r>
              <a:rPr lang="en-GB" dirty="0"/>
              <a:t>adequate in another. This also makes it difficult for this to be a </a:t>
            </a:r>
            <a:r>
              <a:rPr lang="en-GB" dirty="0" smtClean="0"/>
              <a:t>universal definition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2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Statistical </a:t>
            </a:r>
            <a:r>
              <a:rPr lang="en-GB" b="1" dirty="0" smtClean="0"/>
              <a:t>Infrequency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466911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378904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you are too intelligent or not so intelligent then you are abnormal?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92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this always true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2" y="1556792"/>
            <a:ext cx="8742858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9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436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Abnormal Psychology</vt:lpstr>
      <vt:lpstr>Syllabus</vt:lpstr>
      <vt:lpstr>On the board!</vt:lpstr>
      <vt:lpstr>Definitions of abnormality, including deviation from social norms, failure to function adequately and deviation from ideal mental health, and limitations of these definitions of psychological abnormality</vt:lpstr>
      <vt:lpstr>Deviation from social norms</vt:lpstr>
      <vt:lpstr>PowerPoint Presentation</vt:lpstr>
      <vt:lpstr>PowerPoint Presentation</vt:lpstr>
      <vt:lpstr>Limitation</vt:lpstr>
      <vt:lpstr>Deviation from Ideal Mental Health: </vt:lpstr>
      <vt:lpstr>Marie Jahoda </vt:lpstr>
      <vt:lpstr>Limitation</vt:lpstr>
      <vt:lpstr>Failure to function adequately</vt:lpstr>
      <vt:lpstr>Failure to Function Adequately: Limitations</vt:lpstr>
      <vt:lpstr>Statistical Infrequency</vt:lpstr>
      <vt:lpstr>Is this always true</vt:lpstr>
    </vt:vector>
  </TitlesOfParts>
  <Company>Kelly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Stanyer, Richard  (Staff)</dc:creator>
  <cp:lastModifiedBy>Stanyer, Richard  (Staff)</cp:lastModifiedBy>
  <cp:revision>14</cp:revision>
  <dcterms:created xsi:type="dcterms:W3CDTF">2015-02-28T11:48:36Z</dcterms:created>
  <dcterms:modified xsi:type="dcterms:W3CDTF">2017-02-26T10:11:26Z</dcterms:modified>
</cp:coreProperties>
</file>